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16"/>
  </p:notesMasterIdLst>
  <p:handoutMasterIdLst>
    <p:handoutMasterId r:id="rId17"/>
  </p:handoutMasterIdLst>
  <p:sldIdLst>
    <p:sldId id="295" r:id="rId2"/>
    <p:sldId id="298" r:id="rId3"/>
    <p:sldId id="297" r:id="rId4"/>
    <p:sldId id="290" r:id="rId5"/>
    <p:sldId id="292" r:id="rId6"/>
    <p:sldId id="291" r:id="rId7"/>
    <p:sldId id="299" r:id="rId8"/>
    <p:sldId id="294" r:id="rId9"/>
    <p:sldId id="296" r:id="rId10"/>
    <p:sldId id="300" r:id="rId11"/>
    <p:sldId id="302" r:id="rId12"/>
    <p:sldId id="301" r:id="rId13"/>
    <p:sldId id="303" r:id="rId14"/>
    <p:sldId id="304" r:id="rId15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0582" autoAdjust="0"/>
  </p:normalViewPr>
  <p:slideViewPr>
    <p:cSldViewPr snapToGrid="0" snapToObjects="1">
      <p:cViewPr varScale="1">
        <p:scale>
          <a:sx n="100" d="100"/>
          <a:sy n="100" d="100"/>
        </p:scale>
        <p:origin x="348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8485239-683C-4FE1-BE0E-3F1DA0FD34D6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2024/7/7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D5A201-0B0D-4CCB-9C28-D2F53C468246}" type="datetime1">
              <a:rPr lang="zh-CN" altLang="en-US" smtClean="0"/>
              <a:pPr/>
              <a:t>2024/7/7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797367-9728-4DEF-9286-096514DA058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086D0-30B4-4B2E-BB0E-B872D37022FE}" type="datetime1">
              <a:rPr lang="zh-CN" altLang="en-US" smtClean="0"/>
              <a:t>2024/7/7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11F88A-A534-4174-9FBC-575D03BE623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DA10F5A-E85F-49AB-A416-2A14DBFCA186}" type="datetime1">
              <a:rPr lang="zh-CN" altLang="en-US" smtClean="0"/>
              <a:t>2024/7/7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11F88A-A534-4174-9FBC-575D03BE623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DA10F5A-E85F-49AB-A416-2A14DBFCA186}" type="datetime1">
              <a:rPr lang="zh-CN" altLang="en-US" smtClean="0"/>
              <a:t>2024/7/7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65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11F88A-A534-4174-9FBC-575D03BE623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DA10F5A-E85F-49AB-A416-2A14DBFCA186}" type="datetime1">
              <a:rPr lang="zh-CN" altLang="en-US" smtClean="0"/>
              <a:t>2024/7/7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547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2024/7/7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854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2024/7/7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988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299E00-30EE-46DF-9627-F9A31B470E7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3F7DB64-A14B-43DC-9F7C-ACEEE663AFB4}" type="datetime1">
              <a:rPr lang="zh-CN" altLang="en-US" smtClean="0"/>
              <a:t>2024/7/7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09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2024/7/7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867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2024/7/7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414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11F88A-A534-4174-9FBC-575D03BE623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DA10F5A-E85F-49AB-A416-2A14DBFCA186}" type="datetime1">
              <a:rPr lang="zh-CN" altLang="en-US" smtClean="0"/>
              <a:t>2024/7/7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03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B4C966-4E3F-438B-81D6-37AEA90695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21764-647E-4CC4-9385-D06ED31C78CC}" type="datetime1">
              <a:rPr lang="zh-CN" altLang="en-US" smtClean="0"/>
              <a:t>2024/7/7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656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noProof="0">
                <a:latin typeface="Meiryo UI" panose="020B0604030504040204" pitchFamily="50" charset="-128"/>
                <a:ea typeface="Meiryo UI" panose="020B0604030504040204" pitchFamily="50" charset="-128"/>
              </a:rPr>
              <a:t>副标题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 rtlCol="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noProof="0" dirty="0"/>
              <a:t>标题</a:t>
            </a:r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椭圆形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标题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52" name="组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直角三角形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cxnSp>
        <p:nvCxnSpPr>
          <p:cNvPr id="56" name="直接连接符​​(S)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​​(S)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形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直角三角形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20" name="椭圆形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直角三角形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图片占位符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​​(S)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8694834-4BF3-4FD9-A1A6-0F4CE7DCB47F}" type="datetime1">
              <a:rPr lang="zh-CN" altLang="en-US" smtClean="0"/>
              <a:t>2024/7/7</a:t>
            </a:fld>
            <a:endParaRPr 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43" name="组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直角三角形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0" name="文本占位符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椭圆形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​​(S)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840EA0E-60A4-4F09-AB2C-5928C6CC368F}" type="datetime1">
              <a:rPr lang="zh-CN" altLang="en-US" smtClean="0"/>
              <a:t>2024/7/7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  <p:sp>
        <p:nvSpPr>
          <p:cNvPr id="23" name="内容占位符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DFF25C-9262-44CA-B6E7-8886FDFBBD68}" type="datetime1">
              <a:rPr lang="zh-CN" altLang="en-US" smtClean="0"/>
              <a:t>2024/7/7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EF7A11B-372A-4ECF-86F3-8C7E80DAFE4B}" type="datetime1">
              <a:rPr lang="zh-CN" altLang="en-US" smtClean="0"/>
              <a:t>2024/7/7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SimSun" panose="02010600030101010101" pitchFamily="2" charset="-122"/>
          <a:ea typeface="SimSun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图片占位符 8">
            <a:extLst>
              <a:ext uri="{FF2B5EF4-FFF2-40B4-BE49-F238E27FC236}">
                <a16:creationId xmlns:a16="http://schemas.microsoft.com/office/drawing/2014/main" id="{4D6F1B91-622D-D14D-A2EE-5B2A56BAC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0" y="8153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2B499F37-632F-694F-948A-C7A79D753D0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刘怡然</a:t>
            </a:r>
            <a:r>
              <a:rPr lang="en-US" altLang="zh-CN" dirty="0"/>
              <a:t>,</a:t>
            </a:r>
            <a:r>
              <a:rPr lang="zh-CN" altLang="en-US" dirty="0"/>
              <a:t>刘佳昱</a:t>
            </a:r>
            <a:r>
              <a:rPr lang="en-US" altLang="zh-CN" dirty="0"/>
              <a:t>,</a:t>
            </a:r>
            <a:r>
              <a:rPr lang="zh-CN" altLang="en-US" dirty="0"/>
              <a:t>周亦余</a:t>
            </a:r>
            <a:endParaRPr lang="zh-cn" dirty="0"/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DE2D9A8A-5247-6D44-AA02-758207AE1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437528"/>
            <a:ext cx="7709488" cy="1927810"/>
          </a:xfrm>
        </p:spPr>
        <p:txBody>
          <a:bodyPr rtlCol="0"/>
          <a:lstStyle/>
          <a:p>
            <a:pPr rtl="0"/>
            <a:r>
              <a:rPr lang="zh-CN" altLang="en-US" sz="8000" dirty="0"/>
              <a:t>虚假新闻分析</a:t>
            </a:r>
            <a:endParaRPr lang="zh-cn" sz="8000" dirty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​​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形 22">
            <a:extLst>
              <a:ext uri="{FF2B5EF4-FFF2-40B4-BE49-F238E27FC236}">
                <a16:creationId xmlns:a16="http://schemas.microsoft.com/office/drawing/2014/main" id="{07285DAF-4CC1-E142-B7FA-4D3950873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5AB3BE-D5E7-9BF2-2162-576E13A1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数据分析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3FE044-A89D-F9A2-F885-8964FB61E1D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9" y="970263"/>
            <a:ext cx="10531474" cy="4495800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- </a:t>
            </a:r>
            <a:r>
              <a:rPr lang="zh-CN" altLang="zh-CN" sz="24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Conv-FFD</a:t>
            </a:r>
            <a:r>
              <a:rPr lang="zh-CN" altLang="zh-CN" sz="24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400" kern="1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kern="100" dirty="0"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通过制作数据字典，对文本进行处理：</a:t>
            </a:r>
          </a:p>
          <a:p>
            <a:pPr lvl="1"/>
            <a:r>
              <a:rPr lang="zh-CN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通过对</a:t>
            </a:r>
            <a:r>
              <a:rPr lang="en-US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A Deep Learning-based Fast Fake News Detection Model for Cyber-Physical Social Services</a:t>
            </a:r>
            <a:r>
              <a:rPr lang="zh-CN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论文的浮现，利用基于卷积的神经计算结构实现了快速假新闻检测（</a:t>
            </a:r>
            <a:r>
              <a:rPr lang="en-US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Conv-FFD</a:t>
            </a:r>
            <a:r>
              <a:rPr lang="zh-CN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1800" kern="1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将</a:t>
            </a:r>
            <a:r>
              <a:rPr lang="en-US" altLang="zh-CN" sz="1800" kern="100" dirty="0" err="1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train_data</a:t>
            </a:r>
            <a:r>
              <a:rPr lang="zh-CN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用于模型训练，分别计算模型的准确度</a:t>
            </a:r>
            <a:r>
              <a:rPr lang="en-US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(acc)</a:t>
            </a:r>
            <a:r>
              <a:rPr lang="zh-CN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和信息熵损失</a:t>
            </a:r>
            <a:r>
              <a:rPr lang="en-US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(loss)</a:t>
            </a:r>
            <a:endParaRPr lang="en-US" altLang="zh-CN" sz="1800" kern="10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再对召回率（</a:t>
            </a:r>
            <a:r>
              <a:rPr lang="en-US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recall</a:t>
            </a:r>
            <a:r>
              <a:rPr lang="zh-CN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），精确率（</a:t>
            </a:r>
            <a:r>
              <a:rPr lang="en-US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precision</a:t>
            </a:r>
            <a:r>
              <a:rPr lang="zh-CN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），</a:t>
            </a:r>
            <a:r>
              <a:rPr lang="en-US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F1</a:t>
            </a:r>
            <a:r>
              <a:rPr lang="zh-CN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值（</a:t>
            </a:r>
            <a:r>
              <a:rPr lang="en-US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f1-score)</a:t>
            </a:r>
            <a:r>
              <a:rPr lang="zh-CN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进行计算</a:t>
            </a:r>
            <a:endParaRPr lang="zh-CN" altLang="en-US" sz="2000" dirty="0"/>
          </a:p>
        </p:txBody>
      </p:sp>
      <p:pic>
        <p:nvPicPr>
          <p:cNvPr id="4" name="图片 3" descr="myplot">
            <a:extLst>
              <a:ext uri="{FF2B5EF4-FFF2-40B4-BE49-F238E27FC236}">
                <a16:creationId xmlns:a16="http://schemas.microsoft.com/office/drawing/2014/main" id="{00E99A81-EF95-4C71-3297-E13C2B6A4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247" y="4892597"/>
            <a:ext cx="3261034" cy="1990280"/>
          </a:xfrm>
          <a:prstGeom prst="rect">
            <a:avLst/>
          </a:prstGeom>
        </p:spPr>
      </p:pic>
      <p:pic>
        <p:nvPicPr>
          <p:cNvPr id="5" name="图片 4" descr="e978f8683df859117ca050f934fc190d">
            <a:extLst>
              <a:ext uri="{FF2B5EF4-FFF2-40B4-BE49-F238E27FC236}">
                <a16:creationId xmlns:a16="http://schemas.microsoft.com/office/drawing/2014/main" id="{0D12AB5F-5DB9-252F-8037-8C2837F2D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259" y="4893482"/>
            <a:ext cx="5069840" cy="181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64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25" descr="包含电缆、连接器、红色的图片">
            <a:extLst>
              <a:ext uri="{FF2B5EF4-FFF2-40B4-BE49-F238E27FC236}">
                <a16:creationId xmlns:a16="http://schemas.microsoft.com/office/drawing/2014/main" id="{62BA7BC3-92EE-1A48-9C9C-3DB49A92B73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/>
          </a:solidFill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DE8458-290E-F74E-88EF-CC9B0D626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"/>
          <a:stretch/>
        </p:blipFill>
        <p:spPr>
          <a:xfrm>
            <a:off x="4419600" y="1911927"/>
            <a:ext cx="7772400" cy="494607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直角三角形 9">
            <a:extLst>
              <a:ext uri="{FF2B5EF4-FFF2-40B4-BE49-F238E27FC236}">
                <a16:creationId xmlns:a16="http://schemas.microsoft.com/office/drawing/2014/main" id="{B1537400-0358-1343-B656-C2349896C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04360" y="6070600"/>
            <a:ext cx="848217" cy="7874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椭圆形 22">
            <a:extLst>
              <a:ext uri="{FF2B5EF4-FFF2-40B4-BE49-F238E27FC236}">
                <a16:creationId xmlns:a16="http://schemas.microsoft.com/office/drawing/2014/main" id="{B41DA7E1-048D-BF4A-8246-F0AB8C788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6150843" y="2338331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3" name="直角三角形 12">
            <a:extLst>
              <a:ext uri="{FF2B5EF4-FFF2-40B4-BE49-F238E27FC236}">
                <a16:creationId xmlns:a16="http://schemas.microsoft.com/office/drawing/2014/main" id="{6C58813B-26BB-8549-A635-0966C79A0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61737" y="1896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D4CC38B3-E784-6745-B78F-8AB1641B6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65264" y="5380271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​​(S) 14">
            <a:extLst>
              <a:ext uri="{FF2B5EF4-FFF2-40B4-BE49-F238E27FC236}">
                <a16:creationId xmlns:a16="http://schemas.microsoft.com/office/drawing/2014/main" id="{44A75E66-4D82-114E-B2C1-2D90AA8B9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796401" y="1874737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4566" y="2311868"/>
            <a:ext cx="6044503" cy="583800"/>
          </a:xfrm>
        </p:spPr>
        <p:txBody>
          <a:bodyPr rtlCol="0"/>
          <a:lstStyle/>
          <a:p>
            <a:pPr rtl="0"/>
            <a:r>
              <a:rPr lang="zh-CN" altLang="en-US" sz="6000" dirty="0"/>
              <a:t>图文融合</a:t>
            </a:r>
            <a:endParaRPr lang="zh-cn" sz="6000" dirty="0"/>
          </a:p>
        </p:txBody>
      </p:sp>
    </p:spTree>
    <p:extLst>
      <p:ext uri="{BB962C8B-B14F-4D97-AF65-F5344CB8AC3E}">
        <p14:creationId xmlns:p14="http://schemas.microsoft.com/office/powerpoint/2010/main" val="698209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DEC55F-A098-259B-0FED-67DECB1F1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图文融合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E6ABE2-FFE0-0C8C-1E77-49FF173BFD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/>
              <a:t>- </a:t>
            </a:r>
            <a:r>
              <a:rPr lang="zh-CN" altLang="en-US" sz="1800" dirty="0"/>
              <a:t>数据预处理</a:t>
            </a:r>
            <a:endParaRPr lang="en-US" altLang="zh-CN" sz="1800" dirty="0"/>
          </a:p>
          <a:p>
            <a:r>
              <a:rPr lang="en-US" altLang="zh-CN" sz="1800" dirty="0"/>
              <a:t>- </a:t>
            </a:r>
            <a:r>
              <a:rPr lang="zh-CN" altLang="en-US" sz="1800" dirty="0"/>
              <a:t>调用模型</a:t>
            </a:r>
            <a:r>
              <a:rPr lang="en-US" altLang="zh-CN" sz="1800" dirty="0"/>
              <a:t>:</a:t>
            </a:r>
            <a:r>
              <a:rPr lang="zh-CN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将所有数据的文本和所有图片地址的文本传入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ResNet-50&amp;&amp;BERT</a:t>
            </a:r>
          </a:p>
          <a:p>
            <a:r>
              <a:rPr lang="en-US" altLang="zh-CN" sz="18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zh-CN" altLang="en-US" sz="18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得到图文相似度</a:t>
            </a:r>
            <a:r>
              <a:rPr lang="en-US" altLang="zh-CN" sz="18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endParaRPr lang="en-US" altLang="zh-CN" sz="18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8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8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zh-CN" altLang="en-US" sz="18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并近似为正态分布</a:t>
            </a:r>
            <a:r>
              <a:rPr lang="en-US" altLang="zh-CN" sz="18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en-US" sz="1800" dirty="0"/>
          </a:p>
        </p:txBody>
      </p:sp>
      <p:pic>
        <p:nvPicPr>
          <p:cNvPr id="4" name="图片 3" descr="nonrumor">
            <a:extLst>
              <a:ext uri="{FF2B5EF4-FFF2-40B4-BE49-F238E27FC236}">
                <a16:creationId xmlns:a16="http://schemas.microsoft.com/office/drawing/2014/main" id="{2235CBA2-6C65-A364-FB7F-0A2E71656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480" y="2545492"/>
            <a:ext cx="2675299" cy="2006474"/>
          </a:xfrm>
          <a:prstGeom prst="rect">
            <a:avLst/>
          </a:prstGeom>
        </p:spPr>
      </p:pic>
      <p:pic>
        <p:nvPicPr>
          <p:cNvPr id="5" name="图片 4" descr="rumor">
            <a:extLst>
              <a:ext uri="{FF2B5EF4-FFF2-40B4-BE49-F238E27FC236}">
                <a16:creationId xmlns:a16="http://schemas.microsoft.com/office/drawing/2014/main" id="{FD6FD602-484F-BF6F-9EBA-B6F7E240B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496" y="2545492"/>
            <a:ext cx="2675299" cy="200647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A401002-3599-5268-1120-C661AEC3C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2639" y="4678641"/>
            <a:ext cx="4264137" cy="182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28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25" descr="包含电缆、连接器、红色的图片">
            <a:extLst>
              <a:ext uri="{FF2B5EF4-FFF2-40B4-BE49-F238E27FC236}">
                <a16:creationId xmlns:a16="http://schemas.microsoft.com/office/drawing/2014/main" id="{62BA7BC3-92EE-1A48-9C9C-3DB49A92B73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/>
          </a:solidFill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DE8458-290E-F74E-88EF-CC9B0D626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"/>
          <a:stretch/>
        </p:blipFill>
        <p:spPr>
          <a:xfrm>
            <a:off x="4419600" y="1911927"/>
            <a:ext cx="7772400" cy="494607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直角三角形 9">
            <a:extLst>
              <a:ext uri="{FF2B5EF4-FFF2-40B4-BE49-F238E27FC236}">
                <a16:creationId xmlns:a16="http://schemas.microsoft.com/office/drawing/2014/main" id="{B1537400-0358-1343-B656-C2349896C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04360" y="6070600"/>
            <a:ext cx="848217" cy="7874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椭圆形 22">
            <a:extLst>
              <a:ext uri="{FF2B5EF4-FFF2-40B4-BE49-F238E27FC236}">
                <a16:creationId xmlns:a16="http://schemas.microsoft.com/office/drawing/2014/main" id="{B41DA7E1-048D-BF4A-8246-F0AB8C788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6150843" y="2338331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3" name="直角三角形 12">
            <a:extLst>
              <a:ext uri="{FF2B5EF4-FFF2-40B4-BE49-F238E27FC236}">
                <a16:creationId xmlns:a16="http://schemas.microsoft.com/office/drawing/2014/main" id="{6C58813B-26BB-8549-A635-0966C79A0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61737" y="1896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D4CC38B3-E784-6745-B78F-8AB1641B6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65264" y="5380271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​​(S) 14">
            <a:extLst>
              <a:ext uri="{FF2B5EF4-FFF2-40B4-BE49-F238E27FC236}">
                <a16:creationId xmlns:a16="http://schemas.microsoft.com/office/drawing/2014/main" id="{44A75E66-4D82-114E-B2C1-2D90AA8B9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796401" y="1874737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4566" y="2311868"/>
            <a:ext cx="6044503" cy="583800"/>
          </a:xfrm>
        </p:spPr>
        <p:txBody>
          <a:bodyPr rtlCol="0"/>
          <a:lstStyle/>
          <a:p>
            <a:pPr rtl="0"/>
            <a:r>
              <a:rPr lang="zh-CN" altLang="en-US" sz="6000" dirty="0"/>
              <a:t>潜在问题</a:t>
            </a:r>
            <a:endParaRPr lang="zh-cn" sz="6000" dirty="0"/>
          </a:p>
        </p:txBody>
      </p:sp>
    </p:spTree>
    <p:extLst>
      <p:ext uri="{BB962C8B-B14F-4D97-AF65-F5344CB8AC3E}">
        <p14:creationId xmlns:p14="http://schemas.microsoft.com/office/powerpoint/2010/main" val="4108756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DEC55F-A098-259B-0FED-67DECB1F1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潜在问题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E6ABE2-FFE0-0C8C-1E77-49FF173BFD9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11030" y="2343922"/>
            <a:ext cx="10531474" cy="4495800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等线" panose="02010600030101010101" pitchFamily="2" charset="-122"/>
              <a:buChar char="-"/>
            </a:pP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图片的特征提取与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OCR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的利用不佳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.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等线" panose="02010600030101010101" pitchFamily="2" charset="-122"/>
              <a:buChar char="-"/>
            </a:pP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LDA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与得到的句子向量结合训练模型的过程虽具创新性但效率不高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.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等线" panose="02010600030101010101" pitchFamily="2" charset="-122"/>
              <a:buChar char="-"/>
            </a:pP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最终准确率的计算公式中的参数有待改进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.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869542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25" descr="包含电缆、连接器、红色的图片">
            <a:extLst>
              <a:ext uri="{FF2B5EF4-FFF2-40B4-BE49-F238E27FC236}">
                <a16:creationId xmlns:a16="http://schemas.microsoft.com/office/drawing/2014/main" id="{62BA7BC3-92EE-1A48-9C9C-3DB49A92B73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/>
          </a:solidFill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DE8458-290E-F74E-88EF-CC9B0D626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"/>
          <a:stretch/>
        </p:blipFill>
        <p:spPr>
          <a:xfrm>
            <a:off x="2063577" y="0"/>
            <a:ext cx="9268343" cy="689843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直角三角形 9">
            <a:extLst>
              <a:ext uri="{FF2B5EF4-FFF2-40B4-BE49-F238E27FC236}">
                <a16:creationId xmlns:a16="http://schemas.microsoft.com/office/drawing/2014/main" id="{B1537400-0358-1343-B656-C2349896C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04360" y="6070600"/>
            <a:ext cx="848217" cy="7874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椭圆形 22">
            <a:extLst>
              <a:ext uri="{FF2B5EF4-FFF2-40B4-BE49-F238E27FC236}">
                <a16:creationId xmlns:a16="http://schemas.microsoft.com/office/drawing/2014/main" id="{B41DA7E1-048D-BF4A-8246-F0AB8C788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6150843" y="2338331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3" name="直角三角形 12">
            <a:extLst>
              <a:ext uri="{FF2B5EF4-FFF2-40B4-BE49-F238E27FC236}">
                <a16:creationId xmlns:a16="http://schemas.microsoft.com/office/drawing/2014/main" id="{6C58813B-26BB-8549-A635-0966C79A0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61737" y="1896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D4CC38B3-E784-6745-B78F-8AB1641B6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65264" y="5380271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​​(S) 14">
            <a:extLst>
              <a:ext uri="{FF2B5EF4-FFF2-40B4-BE49-F238E27FC236}">
                <a16:creationId xmlns:a16="http://schemas.microsoft.com/office/drawing/2014/main" id="{44A75E66-4D82-114E-B2C1-2D90AA8B9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796401" y="1874737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z="5400" dirty="0"/>
              <a:t>数据预处理</a:t>
            </a:r>
            <a:endParaRPr lang="zh-cn" sz="5400" dirty="0"/>
          </a:p>
        </p:txBody>
      </p:sp>
    </p:spTree>
    <p:extLst>
      <p:ext uri="{BB962C8B-B14F-4D97-AF65-F5344CB8AC3E}">
        <p14:creationId xmlns:p14="http://schemas.microsoft.com/office/powerpoint/2010/main" val="776403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10532281" cy="4495765"/>
          </a:xfrm>
        </p:spPr>
        <p:txBody>
          <a:bodyPr rtlCol="0"/>
          <a:lstStyle/>
          <a:p>
            <a:pPr rtl="0"/>
            <a:r>
              <a:rPr lang="en-US" altLang="ja-JP" dirty="0"/>
              <a:t>- </a:t>
            </a:r>
            <a:r>
              <a:rPr lang="zh-CN" altLang="en-US" dirty="0"/>
              <a:t>数据格式化</a:t>
            </a:r>
            <a:r>
              <a:rPr lang="en-US" altLang="zh-CN" dirty="0"/>
              <a:t>: (</a:t>
            </a:r>
            <a:r>
              <a:rPr lang="zh-CN" altLang="en-US" dirty="0"/>
              <a:t>转换为</a:t>
            </a:r>
            <a:r>
              <a:rPr lang="en-US" altLang="zh-CN" dirty="0"/>
              <a:t>.</a:t>
            </a:r>
            <a:r>
              <a:rPr lang="en-US" altLang="zh-CN" dirty="0" err="1"/>
              <a:t>json</a:t>
            </a:r>
            <a:r>
              <a:rPr lang="zh-CN" altLang="en-US" dirty="0"/>
              <a:t>或</a:t>
            </a:r>
            <a:r>
              <a:rPr lang="en-US" altLang="zh-CN" dirty="0"/>
              <a:t>.txt</a:t>
            </a:r>
            <a:r>
              <a:rPr lang="zh-CN" altLang="en-US" dirty="0"/>
              <a:t>文件</a:t>
            </a:r>
            <a:r>
              <a:rPr lang="en-US" altLang="zh-CN" dirty="0"/>
              <a:t>)</a:t>
            </a:r>
          </a:p>
          <a:p>
            <a:pPr rtl="0"/>
            <a:endParaRPr lang="en-US" altLang="ja-JP" dirty="0"/>
          </a:p>
          <a:p>
            <a:pPr rtl="0"/>
            <a:endParaRPr lang="en-US" altLang="ja-JP" dirty="0"/>
          </a:p>
          <a:p>
            <a:pPr rtl="0"/>
            <a:r>
              <a:rPr lang="en-US" altLang="ja-JP" dirty="0"/>
              <a:t>- </a:t>
            </a:r>
            <a:r>
              <a:rPr lang="zh-CN" altLang="en-US" dirty="0"/>
              <a:t>文字预处理</a:t>
            </a:r>
            <a:r>
              <a:rPr lang="en-US" altLang="zh-CN" dirty="0"/>
              <a:t>: </a:t>
            </a:r>
            <a:r>
              <a:rPr lang="en-US" altLang="zh-CN" dirty="0" err="1"/>
              <a:t>jieba</a:t>
            </a:r>
            <a:r>
              <a:rPr lang="zh-CN" altLang="en-US" dirty="0"/>
              <a:t>库</a:t>
            </a:r>
            <a:r>
              <a:rPr lang="en-US" altLang="zh-CN" dirty="0"/>
              <a:t>&amp;</a:t>
            </a:r>
            <a:r>
              <a:rPr lang="zh-CN" altLang="en-US" dirty="0"/>
              <a:t>可视化</a:t>
            </a:r>
            <a:r>
              <a:rPr lang="en-US" altLang="zh-CN" dirty="0"/>
              <a:t>:</a:t>
            </a:r>
            <a:endParaRPr lang="en-US" altLang="ja-JP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Autofit/>
          </a:bodyPr>
          <a:lstStyle/>
          <a:p>
            <a:pPr rtl="0"/>
            <a:r>
              <a:rPr lang="zh-CN" altLang="en-US" sz="4000" dirty="0"/>
              <a:t>数据预处理</a:t>
            </a:r>
            <a:endParaRPr lang="zh-cn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36EAE0-FB9B-0204-1D29-48E30D202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53" y="1615185"/>
            <a:ext cx="8640381" cy="10574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CA69C56-38F6-35AE-0CA8-7A9E15D25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207" y="3308095"/>
            <a:ext cx="4011852" cy="33646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F47BC93-6D4C-59EB-E65F-5C1BACC6A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5125" y="3778522"/>
            <a:ext cx="5338524" cy="267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960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10532281" cy="4495765"/>
          </a:xfrm>
        </p:spPr>
        <p:txBody>
          <a:bodyPr rtlCol="0"/>
          <a:lstStyle/>
          <a:p>
            <a:pPr rtl="0"/>
            <a:r>
              <a:rPr lang="en-US" altLang="ja-JP" dirty="0"/>
              <a:t>- </a:t>
            </a:r>
            <a:r>
              <a:rPr lang="zh-CN" altLang="en-US" dirty="0"/>
              <a:t>图片预处理</a:t>
            </a:r>
            <a:r>
              <a:rPr lang="en-US" altLang="zh-CN" dirty="0"/>
              <a:t>:</a:t>
            </a:r>
            <a:endParaRPr lang="en-US" altLang="ja-JP" dirty="0"/>
          </a:p>
          <a:p>
            <a:pPr rtl="0"/>
            <a:endParaRPr lang="en-US" altLang="ja-JP" dirty="0"/>
          </a:p>
          <a:p>
            <a:pPr rtl="0"/>
            <a:r>
              <a:rPr lang="en-US" altLang="ja-JP" dirty="0"/>
              <a:t>-</a:t>
            </a:r>
            <a:r>
              <a:rPr lang="zh-CN" altLang="en-US" dirty="0"/>
              <a:t>调整图片文件大小</a:t>
            </a:r>
            <a:endParaRPr lang="en-US" altLang="zh-CN" dirty="0"/>
          </a:p>
          <a:p>
            <a:pPr rtl="0"/>
            <a:endParaRPr lang="en-US" altLang="ja-JP" dirty="0"/>
          </a:p>
          <a:p>
            <a:pPr rtl="0"/>
            <a:endParaRPr lang="en-US" altLang="ja-JP" dirty="0"/>
          </a:p>
          <a:p>
            <a:pPr rtl="0"/>
            <a:r>
              <a:rPr lang="en-US" altLang="ja-JP" dirty="0"/>
              <a:t>-</a:t>
            </a:r>
            <a:r>
              <a:rPr lang="zh-CN" altLang="en-US" dirty="0"/>
              <a:t>调整图片像素大小</a:t>
            </a:r>
            <a:endParaRPr lang="en-US" altLang="zh-CN" dirty="0"/>
          </a:p>
          <a:p>
            <a:pPr rtl="0"/>
            <a:endParaRPr lang="en-US" altLang="ja-JP" dirty="0"/>
          </a:p>
          <a:p>
            <a:pPr rtl="0"/>
            <a:r>
              <a:rPr lang="en-US" altLang="ja-JP" dirty="0"/>
              <a:t>-</a:t>
            </a:r>
            <a:r>
              <a:rPr lang="zh-CN" altLang="en-US" dirty="0"/>
              <a:t>调整图片对比度</a:t>
            </a:r>
            <a:endParaRPr lang="en-US" altLang="ja-JP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Autofit/>
          </a:bodyPr>
          <a:lstStyle/>
          <a:p>
            <a:pPr rtl="0"/>
            <a:r>
              <a:rPr lang="zh-CN" altLang="en-US" sz="4000" dirty="0"/>
              <a:t>数据预处理</a:t>
            </a:r>
            <a:endParaRPr lang="zh-cn" sz="4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F0EAB11-0F00-910E-837B-F72476C05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421" y="1525485"/>
            <a:ext cx="4491799" cy="173809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F2DD8B7-6B03-F210-8D74-3AB5ADA15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9421" y="3924892"/>
            <a:ext cx="5274310" cy="4298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30D7A82-20F8-FB13-2D5B-C0A8DD3DA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9421" y="5001680"/>
            <a:ext cx="5274310" cy="33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36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685" y="3134924"/>
            <a:ext cx="4858575" cy="583800"/>
          </a:xfrm>
        </p:spPr>
        <p:txBody>
          <a:bodyPr rtlCol="0"/>
          <a:lstStyle/>
          <a:p>
            <a:pPr rtl="0"/>
            <a:r>
              <a:rPr lang="zh-CN" altLang="en-US" sz="6000" dirty="0"/>
              <a:t>特征提取</a:t>
            </a:r>
            <a:endParaRPr lang="zh-cn" sz="6000" dirty="0"/>
          </a:p>
        </p:txBody>
      </p:sp>
      <p:pic>
        <p:nvPicPr>
          <p:cNvPr id="29" name="图片占位符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8354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z="3000" dirty="0"/>
              <a:t>特征提取</a:t>
            </a:r>
            <a:endParaRPr lang="zh-cn" sz="3000" dirty="0"/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3017211D-9C44-B641-A078-4EA6FEE3BBF9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42785" y="1968398"/>
            <a:ext cx="4585854" cy="3093953"/>
          </a:xfrm>
        </p:spPr>
        <p:txBody>
          <a:bodyPr rtlCol="0">
            <a:normAutofit/>
          </a:bodyPr>
          <a:lstStyle/>
          <a:p>
            <a:r>
              <a:rPr lang="en-US" altLang="ja-JP" dirty="0"/>
              <a:t>-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LDA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模型提取主题并进行可视化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rtl="0"/>
            <a:endParaRPr lang="en-US" altLang="ja-JP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919ADAFC-DC1D-4249-B968-F885B3594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262000"/>
            <a:ext cx="4433046" cy="703135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2400" dirty="0"/>
              <a:t>文字特征提取</a:t>
            </a:r>
            <a:endParaRPr lang="zh-cn" sz="2400" dirty="0"/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81ECBBB6-1140-7745-B57A-8FE68E837E2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20753" y="1346048"/>
            <a:ext cx="4433046" cy="703135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2400" dirty="0"/>
              <a:t>图片特征提取</a:t>
            </a:r>
            <a:endParaRPr lang="zh-cn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49AE04-4471-2A20-77B9-71DFA9907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69" y="2519064"/>
            <a:ext cx="3216787" cy="3143243"/>
          </a:xfrm>
          <a:prstGeom prst="rect">
            <a:avLst/>
          </a:prstGeom>
        </p:spPr>
      </p:pic>
      <p:sp>
        <p:nvSpPr>
          <p:cNvPr id="2" name="内容占位符 15">
            <a:extLst>
              <a:ext uri="{FF2B5EF4-FFF2-40B4-BE49-F238E27FC236}">
                <a16:creationId xmlns:a16="http://schemas.microsoft.com/office/drawing/2014/main" id="{E45ED6D9-54CE-9C26-B457-FEA12C1634D7}"/>
              </a:ext>
            </a:extLst>
          </p:cNvPr>
          <p:cNvSpPr txBox="1">
            <a:spLocks/>
          </p:cNvSpPr>
          <p:nvPr/>
        </p:nvSpPr>
        <p:spPr>
          <a:xfrm>
            <a:off x="6473390" y="2049183"/>
            <a:ext cx="4585854" cy="13798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使用百度图片特征提取接口对图片的描述和特征进行提取</a:t>
            </a:r>
            <a:endParaRPr lang="en-US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获取</a:t>
            </a:r>
            <a:r>
              <a:rPr lang="en-US" altLang="zh-CN" sz="18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task_id</a:t>
            </a:r>
            <a:endParaRPr lang="en-US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7928CED-4EC7-6910-7007-936375DA1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390" y="3713241"/>
            <a:ext cx="5274310" cy="13589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5960532-00B4-8DCA-8005-6088CA8A7B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3390" y="3932481"/>
            <a:ext cx="5274310" cy="10477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B4DB65F-7B7E-5581-03E4-34D5F77256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3390" y="5089259"/>
            <a:ext cx="5274310" cy="86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61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z="3000" dirty="0"/>
              <a:t>特征提取</a:t>
            </a:r>
            <a:endParaRPr lang="zh-cn" sz="3000" dirty="0"/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3017211D-9C44-B641-A078-4EA6FEE3BBF9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42785" y="1968398"/>
            <a:ext cx="4585854" cy="3093953"/>
          </a:xfrm>
        </p:spPr>
        <p:txBody>
          <a:bodyPr rtlCol="0">
            <a:normAutofit/>
          </a:bodyPr>
          <a:lstStyle/>
          <a:p>
            <a:r>
              <a:rPr lang="en-US" altLang="ja-JP" dirty="0"/>
              <a:t>-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Hugging Face 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上的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transformers 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库和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PyTorch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来加载预训练的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BERT 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模型，并生成给定文本的句子嵌入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rtl="0"/>
            <a:endParaRPr lang="en-US" altLang="ja-JP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919ADAFC-DC1D-4249-B968-F885B3594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262000"/>
            <a:ext cx="4433046" cy="703135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2400" dirty="0"/>
              <a:t>文字特征提取</a:t>
            </a:r>
            <a:endParaRPr lang="zh-cn" sz="2400" dirty="0"/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81ECBBB6-1140-7745-B57A-8FE68E837E2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20753" y="1346048"/>
            <a:ext cx="4433046" cy="703135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2400" dirty="0"/>
              <a:t>图片特征提取</a:t>
            </a:r>
            <a:endParaRPr 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BFF664-C9D8-4AF0-730C-AA7AE5C0E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39" y="3748690"/>
            <a:ext cx="4176345" cy="1847310"/>
          </a:xfrm>
          <a:prstGeom prst="rect">
            <a:avLst/>
          </a:prstGeom>
        </p:spPr>
      </p:pic>
      <p:sp>
        <p:nvSpPr>
          <p:cNvPr id="3" name="内容占位符 15">
            <a:extLst>
              <a:ext uri="{FF2B5EF4-FFF2-40B4-BE49-F238E27FC236}">
                <a16:creationId xmlns:a16="http://schemas.microsoft.com/office/drawing/2014/main" id="{12B21920-B889-4905-DBF7-AA0267A76EE6}"/>
              </a:ext>
            </a:extLst>
          </p:cNvPr>
          <p:cNvSpPr txBox="1">
            <a:spLocks/>
          </p:cNvSpPr>
          <p:nvPr/>
        </p:nvSpPr>
        <p:spPr>
          <a:xfrm>
            <a:off x="6473390" y="2049183"/>
            <a:ext cx="4585854" cy="990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获取</a:t>
            </a:r>
            <a:r>
              <a:rPr lang="en-US" altLang="zh-CN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description</a:t>
            </a:r>
          </a:p>
          <a:p>
            <a:endParaRPr lang="zh-CN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5906306-1078-D216-213D-DB07F954A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390" y="2778777"/>
            <a:ext cx="5274310" cy="26098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55E26A9-5C63-7800-CC64-7CF9A8D0C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360" y="3379379"/>
            <a:ext cx="5260340" cy="78359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46BAC7D-9184-AF33-7919-B95EF4629E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3390" y="4501497"/>
            <a:ext cx="5274310" cy="91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71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25" descr="包含电缆、连接器、红色的图片">
            <a:extLst>
              <a:ext uri="{FF2B5EF4-FFF2-40B4-BE49-F238E27FC236}">
                <a16:creationId xmlns:a16="http://schemas.microsoft.com/office/drawing/2014/main" id="{62BA7BC3-92EE-1A48-9C9C-3DB49A92B73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/>
          </a:solidFill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DE8458-290E-F74E-88EF-CC9B0D626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"/>
          <a:stretch/>
        </p:blipFill>
        <p:spPr>
          <a:xfrm>
            <a:off x="4419600" y="1911927"/>
            <a:ext cx="7772400" cy="494607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直角三角形 9">
            <a:extLst>
              <a:ext uri="{FF2B5EF4-FFF2-40B4-BE49-F238E27FC236}">
                <a16:creationId xmlns:a16="http://schemas.microsoft.com/office/drawing/2014/main" id="{B1537400-0358-1343-B656-C2349896C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04360" y="6070600"/>
            <a:ext cx="848217" cy="7874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椭圆形 22">
            <a:extLst>
              <a:ext uri="{FF2B5EF4-FFF2-40B4-BE49-F238E27FC236}">
                <a16:creationId xmlns:a16="http://schemas.microsoft.com/office/drawing/2014/main" id="{B41DA7E1-048D-BF4A-8246-F0AB8C788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6150843" y="2338331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3" name="直角三角形 12">
            <a:extLst>
              <a:ext uri="{FF2B5EF4-FFF2-40B4-BE49-F238E27FC236}">
                <a16:creationId xmlns:a16="http://schemas.microsoft.com/office/drawing/2014/main" id="{6C58813B-26BB-8549-A635-0966C79A0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61737" y="1896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D4CC38B3-E784-6745-B78F-8AB1641B6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65264" y="5380271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​​(S) 14">
            <a:extLst>
              <a:ext uri="{FF2B5EF4-FFF2-40B4-BE49-F238E27FC236}">
                <a16:creationId xmlns:a16="http://schemas.microsoft.com/office/drawing/2014/main" id="{44A75E66-4D82-114E-B2C1-2D90AA8B9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796401" y="1874737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4566" y="2311868"/>
            <a:ext cx="6044503" cy="583800"/>
          </a:xfrm>
        </p:spPr>
        <p:txBody>
          <a:bodyPr rtlCol="0"/>
          <a:lstStyle/>
          <a:p>
            <a:pPr rtl="0"/>
            <a:r>
              <a:rPr lang="zh-CN" altLang="en-US" sz="6000" dirty="0"/>
              <a:t>数据分析</a:t>
            </a:r>
            <a:endParaRPr lang="zh-cn" sz="6000" dirty="0"/>
          </a:p>
        </p:txBody>
      </p:sp>
    </p:spTree>
    <p:extLst>
      <p:ext uri="{BB962C8B-B14F-4D97-AF65-F5344CB8AC3E}">
        <p14:creationId xmlns:p14="http://schemas.microsoft.com/office/powerpoint/2010/main" val="9404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CB6C32-A61A-4511-A893-C906C3EB8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z="4000" dirty="0"/>
              <a:t>数据分析</a:t>
            </a:r>
            <a:endParaRPr lang="zh-cn" sz="4000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65DC2ABC-A550-E066-E54A-B9FA1D2550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4"/>
            <a:ext cx="10531474" cy="5232829"/>
          </a:xfrm>
        </p:spPr>
        <p:txBody>
          <a:bodyPr>
            <a:normAutofit/>
          </a:bodyPr>
          <a:lstStyle/>
          <a:p>
            <a:r>
              <a:rPr lang="en-US" altLang="zh-CN" dirty="0"/>
              <a:t>- </a:t>
            </a:r>
            <a:r>
              <a:rPr lang="zh-CN" altLang="zh-CN" sz="24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将</a:t>
            </a:r>
            <a:r>
              <a:rPr lang="en-US" altLang="zh-CN" sz="24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LDA</a:t>
            </a:r>
            <a:r>
              <a:rPr lang="zh-CN" altLang="zh-CN" sz="24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与得到的句子向量结合</a:t>
            </a:r>
            <a:endParaRPr lang="en-US" altLang="zh-CN" sz="24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zh-CN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将</a:t>
            </a:r>
            <a:r>
              <a:rPr lang="en-US" altLang="zh-CN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LDA</a:t>
            </a:r>
            <a:r>
              <a:rPr lang="zh-CN" altLang="zh-CN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的主题分布的向量与句子嵌入的向量连接起来</a:t>
            </a:r>
            <a:r>
              <a:rPr lang="en-US" altLang="zh-CN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 lvl="1"/>
            <a:endParaRPr lang="en-US" altLang="zh-CN" sz="1800" b="1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进行数据分类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 lvl="1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训练逻辑回归分类器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 lvl="1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最后保存模型并进行模型评估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/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2D35C6D-B5CB-F625-2BD5-488DFB899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550" y="1395260"/>
            <a:ext cx="4497861" cy="181088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4A5C239-003A-1AD1-BB0D-66F508756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2898" y="3172446"/>
            <a:ext cx="4247652" cy="59168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F2726A5-0319-B527-3AC3-FAFAE71A7D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8940" y="4191455"/>
            <a:ext cx="4692495" cy="92030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C3930D4-FA71-2FF5-D2C3-B281C1623F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8153" y="5422825"/>
            <a:ext cx="5274310" cy="113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65769"/>
      </p:ext>
    </p:extLst>
  </p:cSld>
  <p:clrMapOvr>
    <a:masterClrMapping/>
  </p:clrMapOvr>
</p:sld>
</file>

<file path=ppt/theme/theme1.xml><?xml version="1.0" encoding="utf-8"?>
<a:theme xmlns:a="http://schemas.openxmlformats.org/drawingml/2006/main" name="Bold Tech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6_TF78318446.potx" id="{42E220C1-0F26-482B-B6B1-451312936AFD}" vid="{D9D14853-BFF8-4AEE-A031-A996FFC7A65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{44068814-66F3-4F99-9706-1584B521A463}tf78318446_win32</Template>
  <TotalTime>51</TotalTime>
  <Words>360</Words>
  <Application>Microsoft Office PowerPoint</Application>
  <PresentationFormat>宽屏</PresentationFormat>
  <Paragraphs>83</Paragraphs>
  <Slides>14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Meiryo UI</vt:lpstr>
      <vt:lpstr>Microsoft YaHei UI</vt:lpstr>
      <vt:lpstr>等线</vt:lpstr>
      <vt:lpstr>宋体</vt:lpstr>
      <vt:lpstr>Arial</vt:lpstr>
      <vt:lpstr>Calibri</vt:lpstr>
      <vt:lpstr>Bold Tech</vt:lpstr>
      <vt:lpstr>虚假新闻分析</vt:lpstr>
      <vt:lpstr>数据预处理</vt:lpstr>
      <vt:lpstr>数据预处理</vt:lpstr>
      <vt:lpstr>数据预处理</vt:lpstr>
      <vt:lpstr>特征提取</vt:lpstr>
      <vt:lpstr>特征提取</vt:lpstr>
      <vt:lpstr>特征提取</vt:lpstr>
      <vt:lpstr>数据分析</vt:lpstr>
      <vt:lpstr>数据分析</vt:lpstr>
      <vt:lpstr>数据分析</vt:lpstr>
      <vt:lpstr>图文融合</vt:lpstr>
      <vt:lpstr>图文融合</vt:lpstr>
      <vt:lpstr>潜在问题</vt:lpstr>
      <vt:lpstr>潜在问题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怡然 刘</dc:creator>
  <cp:lastModifiedBy>怡然 刘</cp:lastModifiedBy>
  <cp:revision>7</cp:revision>
  <dcterms:created xsi:type="dcterms:W3CDTF">2024-07-07T03:52:41Z</dcterms:created>
  <dcterms:modified xsi:type="dcterms:W3CDTF">2024-07-07T11:15:50Z</dcterms:modified>
</cp:coreProperties>
</file>